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Lexend Medium"/>
      <p:regular r:id="rId22"/>
      <p:bold r:id="rId23"/>
    </p:embeddedFont>
    <p:embeddedFont>
      <p:font typeface="Lexend"/>
      <p:regular r:id="rId24"/>
      <p:bold r:id="rId25"/>
    </p:embeddedFont>
    <p:embeddedFont>
      <p:font typeface="Open Sans Medium"/>
      <p:regular r:id="rId26"/>
      <p:bold r:id="rId27"/>
      <p:italic r:id="rId28"/>
      <p:boldItalic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LexendMedium-regular.fntdata"/><Relationship Id="rId21" Type="http://schemas.openxmlformats.org/officeDocument/2006/relationships/slide" Target="slides/slide16.xml"/><Relationship Id="rId24" Type="http://schemas.openxmlformats.org/officeDocument/2006/relationships/font" Target="fonts/Lexend-regular.fntdata"/><Relationship Id="rId23" Type="http://schemas.openxmlformats.org/officeDocument/2006/relationships/font" Target="fonts/Lexend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Medium-regular.fntdata"/><Relationship Id="rId25" Type="http://schemas.openxmlformats.org/officeDocument/2006/relationships/font" Target="fonts/Lexend-bold.fntdata"/><Relationship Id="rId28" Type="http://schemas.openxmlformats.org/officeDocument/2006/relationships/font" Target="fonts/OpenSansMedium-italic.fntdata"/><Relationship Id="rId27" Type="http://schemas.openxmlformats.org/officeDocument/2006/relationships/font" Target="fonts/OpenSans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6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32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e3dbbb8da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e3dbbb8da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6dd1377e2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6dd1377e2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6e3dbbb8da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6e3dbbb8da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6e3dbbb8da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6e3dbbb8da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6ef7eb1b9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6ef7eb1b9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6e3dbbb8da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6e3dbbb8da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6e3dbbb8da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6e3dbbb8da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dd1377e2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dd1377e2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dd1377e2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dd1377e2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e3dbbb8da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e3dbbb8d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ef7eb1b9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ef7eb1b9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6e3dbbb8da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6e3dbbb8da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6e3dbbb8da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6e3dbbb8da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e3dbbb8da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6e3dbbb8da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6e3dbbb8da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6e3dbbb8da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Lexend Medium"/>
              <a:buNone/>
              <a:defRPr sz="5200"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exend"/>
              <a:buNone/>
              <a:defRPr sz="2800">
                <a:latin typeface="Lexend"/>
                <a:ea typeface="Lexend"/>
                <a:cs typeface="Lexend"/>
                <a:sym typeface="Lexe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7.png"/><Relationship Id="rId2" Type="http://schemas.openxmlformats.org/officeDocument/2006/relationships/image" Target="../media/image15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61075" y="4497123"/>
            <a:ext cx="2280873" cy="56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6401" y="4323998"/>
            <a:ext cx="2526177" cy="6216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figma.com/proto/tZgL5wJptIXvK0zMRsmp10/Prototipo-Alta-fidelidad?node-id=60-89&amp;t=0l5YkJp4LJ4ojcYw-1" TargetMode="External"/><Relationship Id="rId4" Type="http://schemas.openxmlformats.org/officeDocument/2006/relationships/image" Target="../media/image6.png"/><Relationship Id="rId5" Type="http://schemas.openxmlformats.org/officeDocument/2006/relationships/hyperlink" Target="https://github.com/jere-duoc/Gallina-feliz.git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11700" y="744575"/>
            <a:ext cx="8520600" cy="9819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 Medium"/>
                <a:ea typeface="Lexend Medium"/>
                <a:cs typeface="Lexend Medium"/>
                <a:sym typeface="Lexend Medium"/>
              </a:rPr>
              <a:t>Proyecto: Gallina Feliz</a:t>
            </a:r>
            <a:endParaRPr>
              <a:solidFill>
                <a:srgbClr val="434343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11625" y="1726475"/>
            <a:ext cx="8520600" cy="31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2400">
                <a:solidFill>
                  <a:srgbClr val="434343"/>
                </a:solidFill>
                <a:latin typeface="Lexend Medium"/>
                <a:ea typeface="Lexend Medium"/>
                <a:cs typeface="Lexend Medium"/>
                <a:sym typeface="Lexend Medium"/>
              </a:rPr>
              <a:t>Docente: Carolina Vial</a:t>
            </a:r>
            <a:endParaRPr sz="2400">
              <a:solidFill>
                <a:srgbClr val="434343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2400">
                <a:solidFill>
                  <a:srgbClr val="434343"/>
                </a:solidFill>
                <a:latin typeface="Lexend Medium"/>
                <a:ea typeface="Lexend Medium"/>
                <a:cs typeface="Lexend Medium"/>
                <a:sym typeface="Lexend Medium"/>
              </a:rPr>
              <a:t>Sección: 009D</a:t>
            </a:r>
            <a:endParaRPr sz="2400">
              <a:solidFill>
                <a:srgbClr val="434343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400">
              <a:solidFill>
                <a:srgbClr val="434343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2400">
                <a:solidFill>
                  <a:srgbClr val="434343"/>
                </a:solidFill>
                <a:latin typeface="Lexend Medium"/>
                <a:ea typeface="Lexend Medium"/>
                <a:cs typeface="Lexend Medium"/>
                <a:sym typeface="Lexend Medium"/>
              </a:rPr>
              <a:t>Integrantes: </a:t>
            </a:r>
            <a:endParaRPr sz="2400">
              <a:solidFill>
                <a:srgbClr val="434343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2400">
                <a:solidFill>
                  <a:srgbClr val="434343"/>
                </a:solidFill>
                <a:latin typeface="Lexend Medium"/>
                <a:ea typeface="Lexend Medium"/>
                <a:cs typeface="Lexend Medium"/>
                <a:sym typeface="Lexend Medium"/>
              </a:rPr>
              <a:t>Tomás Olmos</a:t>
            </a:r>
            <a:endParaRPr sz="2400">
              <a:solidFill>
                <a:srgbClr val="434343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s" sz="2400">
                <a:solidFill>
                  <a:srgbClr val="434343"/>
                </a:solidFill>
                <a:latin typeface="Lexend Medium"/>
                <a:ea typeface="Lexend Medium"/>
                <a:cs typeface="Lexend Medium"/>
                <a:sym typeface="Lexend Medium"/>
              </a:rPr>
              <a:t>Vicente Núñez</a:t>
            </a:r>
            <a:endParaRPr sz="2400">
              <a:solidFill>
                <a:srgbClr val="434343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2400">
                <a:solidFill>
                  <a:srgbClr val="434343"/>
                </a:solidFill>
                <a:latin typeface="Lexend Medium"/>
                <a:ea typeface="Lexend Medium"/>
                <a:cs typeface="Lexend Medium"/>
                <a:sym typeface="Lexend Medium"/>
              </a:rPr>
              <a:t>Jeremías Silva</a:t>
            </a:r>
            <a:endParaRPr sz="2400">
              <a:solidFill>
                <a:srgbClr val="434343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s" sz="2400">
                <a:solidFill>
                  <a:srgbClr val="434343"/>
                </a:solidFill>
                <a:latin typeface="Lexend Medium"/>
                <a:ea typeface="Lexend Medium"/>
                <a:cs typeface="Lexend Medium"/>
                <a:sym typeface="Lexend Medium"/>
              </a:rPr>
              <a:t>Aydan González</a:t>
            </a:r>
            <a:endParaRPr b="1" sz="24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4900" y="1840251"/>
            <a:ext cx="4345651" cy="24444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674650"/>
            <a:ext cx="43233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Diagrama de casos de uso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7" name="Google Shape;117;p22"/>
          <p:cNvSpPr txBox="1"/>
          <p:nvPr>
            <p:ph type="title"/>
          </p:nvPr>
        </p:nvSpPr>
        <p:spPr>
          <a:xfrm>
            <a:off x="4635000" y="674650"/>
            <a:ext cx="41973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Diagramas 4 + 1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18" name="Google Shape;118;p22" title="Copia de DiagramaCasosDeUso HACER DE NUEVO O REVISAR-casos de usos CORREGID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00" y="1247350"/>
            <a:ext cx="4518324" cy="373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674650"/>
            <a:ext cx="43233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Vista 4+1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4" name="Google Shape;124;p23"/>
          <p:cNvSpPr txBox="1"/>
          <p:nvPr>
            <p:ph type="title"/>
          </p:nvPr>
        </p:nvSpPr>
        <p:spPr>
          <a:xfrm>
            <a:off x="4635000" y="674650"/>
            <a:ext cx="41973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Diagramas 4 + 1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5" name="Google Shape;125;p23"/>
          <p:cNvSpPr/>
          <p:nvPr/>
        </p:nvSpPr>
        <p:spPr>
          <a:xfrm>
            <a:off x="575650" y="1270925"/>
            <a:ext cx="2257800" cy="1233600"/>
          </a:xfrm>
          <a:prstGeom prst="rect">
            <a:avLst/>
          </a:prstGeom>
          <a:solidFill>
            <a:srgbClr val="FFB50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Vista lógica: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Describir la estructura y funcionalidad del sistema.</a:t>
            </a:r>
            <a:endParaRPr>
              <a:solidFill>
                <a:srgbClr val="000000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Diagrama de clases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p23"/>
          <p:cNvSpPr/>
          <p:nvPr/>
        </p:nvSpPr>
        <p:spPr>
          <a:xfrm>
            <a:off x="575650" y="2628225"/>
            <a:ext cx="2257800" cy="1648200"/>
          </a:xfrm>
          <a:prstGeom prst="rect">
            <a:avLst/>
          </a:prstGeom>
          <a:solidFill>
            <a:srgbClr val="FFB50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Vista de proceso: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Explica procesos del sistema y cómo se comunican.</a:t>
            </a:r>
            <a:endParaRPr>
              <a:solidFill>
                <a:srgbClr val="000000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Diagrama de actividad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7" name="Google Shape;127;p23"/>
          <p:cNvSpPr/>
          <p:nvPr/>
        </p:nvSpPr>
        <p:spPr>
          <a:xfrm>
            <a:off x="2978325" y="1270925"/>
            <a:ext cx="2651100" cy="1233600"/>
          </a:xfrm>
          <a:prstGeom prst="rect">
            <a:avLst/>
          </a:prstGeom>
          <a:solidFill>
            <a:srgbClr val="FFB50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Vista de desarrollo: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Vista de implementación, describe componentes.</a:t>
            </a:r>
            <a:endParaRPr>
              <a:solidFill>
                <a:srgbClr val="000000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Diagrama de componentes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8" name="Google Shape;128;p23"/>
          <p:cNvSpPr/>
          <p:nvPr/>
        </p:nvSpPr>
        <p:spPr>
          <a:xfrm>
            <a:off x="2978325" y="2628225"/>
            <a:ext cx="2651100" cy="1648200"/>
          </a:xfrm>
          <a:prstGeom prst="rect">
            <a:avLst/>
          </a:prstGeom>
          <a:solidFill>
            <a:srgbClr val="FFB50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Vista física: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Describe el sistema desde el punto de vista de un ingeniero de sistemas, conexiones físicas entre componentes.</a:t>
            </a:r>
            <a:endParaRPr>
              <a:solidFill>
                <a:srgbClr val="000000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Diagrama de despliegue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9" name="Google Shape;129;p23"/>
          <p:cNvSpPr/>
          <p:nvPr/>
        </p:nvSpPr>
        <p:spPr>
          <a:xfrm>
            <a:off x="6218325" y="1270925"/>
            <a:ext cx="2509200" cy="3005400"/>
          </a:xfrm>
          <a:prstGeom prst="rect">
            <a:avLst/>
          </a:prstGeom>
          <a:solidFill>
            <a:srgbClr val="FFB50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Escenarios: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La descripción de la arquitectura se ilustra mediante los casos de uso o </a:t>
            </a: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escenarios</a:t>
            </a:r>
            <a:r>
              <a:rPr lang="es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 lo que genera una </a:t>
            </a: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quinta vista.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Diagrama de casos de uso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5701875" y="1276350"/>
            <a:ext cx="444000" cy="3005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9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+</a:t>
            </a:r>
            <a:endParaRPr b="1" sz="29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674650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Patrón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247350"/>
            <a:ext cx="8520600" cy="33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exend"/>
              <a:buChar char="-"/>
            </a:pPr>
            <a:r>
              <a:rPr lang="es" sz="14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Patrón de N - Capas (Funcionamiento del sistema)</a:t>
            </a:r>
            <a:endParaRPr sz="14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exend"/>
              <a:buChar char="-"/>
            </a:pPr>
            <a:r>
              <a:rPr lang="es" sz="14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Patrón Cliente - Servidor (Funcionamiento para uso del usuario)</a:t>
            </a:r>
            <a:endParaRPr sz="14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exend"/>
              <a:buChar char="-"/>
            </a:pPr>
            <a:r>
              <a:rPr lang="es" sz="14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Patrón de bus de evento (Comunicación)</a:t>
            </a:r>
            <a:endParaRPr sz="14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317050"/>
            <a:ext cx="1952345" cy="225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2775" y="2317050"/>
            <a:ext cx="3181200" cy="19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7000" y="2317050"/>
            <a:ext cx="2765300" cy="190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674650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Métricas de resultados de pruebas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311700" y="1247350"/>
            <a:ext cx="8520600" cy="33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exend"/>
                <a:ea typeface="Lexend"/>
                <a:cs typeface="Lexend"/>
                <a:sym typeface="Lexend"/>
              </a:rPr>
              <a:t>Las pruebas se midieron bajo el 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estándar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 del ISO 25010 teniendo en mente un prototipo de alta fidelidad que cumpliera con un 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estándar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 visual, 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interactivo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 y objetivo.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00950"/>
            <a:ext cx="8839198" cy="3145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00" y="674650"/>
            <a:ext cx="8520600" cy="949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Control de versiones con artefactos de aceptación final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311700" y="1624350"/>
            <a:ext cx="8520600" cy="29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exend"/>
                <a:ea typeface="Lexend"/>
                <a:cs typeface="Lexend"/>
                <a:sym typeface="Lexend"/>
              </a:rPr>
              <a:t>El tipo de control de versiones de figma es secuencial, no son almacenadas en el formato 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semántico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 de v1.0.0.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latin typeface="Lexend"/>
                <a:ea typeface="Lexend"/>
                <a:cs typeface="Lexend"/>
                <a:sym typeface="Lexend"/>
              </a:rPr>
              <a:t>A la hora de aplicar versionamiento en el prototipo 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se ocupó 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el secuencial.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674650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Prototipo de alta fidelidad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311700" y="1247350"/>
            <a:ext cx="8520600" cy="33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https://www.figma.com/proto/tZgL5wJptIXvK0zMRsmp10/Prototipo-Alta-fidelidad?node-id=60-89&amp;t=0l5YkJp4LJ4ojcYw-1</a:t>
            </a:r>
            <a:r>
              <a:rPr lang="es" sz="1100">
                <a:solidFill>
                  <a:schemeClr val="dk1"/>
                </a:solidFill>
              </a:rPr>
              <a:t>  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775425"/>
            <a:ext cx="6033898" cy="2941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4" name="Google Shape;164;p28"/>
          <p:cNvSpPr txBox="1"/>
          <p:nvPr/>
        </p:nvSpPr>
        <p:spPr>
          <a:xfrm>
            <a:off x="6345600" y="1775425"/>
            <a:ext cx="2025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Sobre el proyecto:</a:t>
            </a:r>
            <a:endParaRPr/>
          </a:p>
        </p:txBody>
      </p:sp>
      <p:sp>
        <p:nvSpPr>
          <p:cNvPr id="165" name="Google Shape;165;p28"/>
          <p:cNvSpPr txBox="1"/>
          <p:nvPr/>
        </p:nvSpPr>
        <p:spPr>
          <a:xfrm>
            <a:off x="6345600" y="2098450"/>
            <a:ext cx="3042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u="sng">
                <a:solidFill>
                  <a:schemeClr val="hlink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  <a:hlinkClick r:id="rId5"/>
              </a:rPr>
              <a:t>https://github.com/jere-duoc/Gallina-feliz.git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ctrTitle"/>
          </p:nvPr>
        </p:nvSpPr>
        <p:spPr>
          <a:xfrm>
            <a:off x="311700" y="744575"/>
            <a:ext cx="8520600" cy="886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Contexto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6" name="Google Shape;66;p14"/>
          <p:cNvSpPr txBox="1"/>
          <p:nvPr>
            <p:ph idx="1" type="subTitle"/>
          </p:nvPr>
        </p:nvSpPr>
        <p:spPr>
          <a:xfrm>
            <a:off x="311700" y="1806100"/>
            <a:ext cx="8520600" cy="21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exend"/>
              <a:buChar char="●"/>
            </a:pPr>
            <a:r>
              <a:rPr lang="es" sz="1800">
                <a:solidFill>
                  <a:srgbClr val="434343"/>
                </a:solidFill>
              </a:rPr>
              <a:t>La empresa gallina feliz se dedica a la venta y distribución de huevos, enfocándose en tener un producto de alto bienestar animal, alto en calidad y sustentable. Con el fin de satisfacer la demanda está asociada con productores externos que han aumentado su capacidad de entregar sus productos al mercado.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ctrTitle"/>
          </p:nvPr>
        </p:nvSpPr>
        <p:spPr>
          <a:xfrm>
            <a:off x="311700" y="744575"/>
            <a:ext cx="8520600" cy="7926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Problemática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72" name="Google Shape;72;p15"/>
          <p:cNvSpPr txBox="1"/>
          <p:nvPr>
            <p:ph idx="1" type="subTitle"/>
          </p:nvPr>
        </p:nvSpPr>
        <p:spPr>
          <a:xfrm>
            <a:off x="311700" y="1640400"/>
            <a:ext cx="8520600" cy="20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Lexend"/>
              <a:buChar char="●"/>
            </a:pPr>
            <a:r>
              <a:rPr lang="es" sz="1800">
                <a:solidFill>
                  <a:srgbClr val="434343"/>
                </a:solidFill>
              </a:rPr>
              <a:t>Debido al estándar de calidad que tiene la empresa su asociación con proveedores externos a dificultado el control de calidad de sus productos.</a:t>
            </a:r>
            <a:endParaRPr sz="1800">
              <a:solidFill>
                <a:srgbClr val="434343"/>
              </a:solidFill>
            </a:endParaRPr>
          </a:p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Lexend"/>
              <a:buChar char="●"/>
            </a:pPr>
            <a:r>
              <a:rPr lang="es" sz="1800">
                <a:solidFill>
                  <a:srgbClr val="434343"/>
                </a:solidFill>
              </a:rPr>
              <a:t>Los reportes de calidad no llegan de manera fluida al gerente y los subgerentes de gallina feliz.</a:t>
            </a:r>
            <a:endParaRPr sz="1800">
              <a:solidFill>
                <a:srgbClr val="434343"/>
              </a:solidFill>
            </a:endParaRPr>
          </a:p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Lexend"/>
              <a:buChar char="●"/>
            </a:pPr>
            <a:r>
              <a:rPr lang="es" sz="1800">
                <a:solidFill>
                  <a:srgbClr val="434343"/>
                </a:solidFill>
              </a:rPr>
              <a:t>La reputación de la empresa peligra, pues es conocida por su excelente calidad, stock y compromiso a la hora de entregar los productos.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674650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Planilla de Requisitos / Plantilla de pruebas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247350"/>
            <a:ext cx="8520600" cy="33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exend"/>
                <a:ea typeface="Lexend"/>
                <a:cs typeface="Lexend"/>
                <a:sym typeface="Lexend"/>
              </a:rPr>
              <a:t>Se 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realizó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 una plantilla de 20 requisitos funcionales y 30 no funcionales para el proyecto, estos luego fueron sometidos a las pruebas del testing.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latin typeface="Lexend"/>
                <a:ea typeface="Lexend"/>
                <a:cs typeface="Lexend"/>
                <a:sym typeface="Lexend"/>
              </a:rPr>
              <a:t>Entre estos requisitos se encuentran la necesidad de 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creación</a:t>
            </a:r>
            <a:r>
              <a:rPr lang="es">
                <a:latin typeface="Lexend"/>
                <a:ea typeface="Lexend"/>
                <a:cs typeface="Lexend"/>
                <a:sym typeface="Lexend"/>
              </a:rPr>
              <a:t> de informes para gerencia y el registro de inventario de los diferentes roles.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663" y="723050"/>
            <a:ext cx="8622676" cy="357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674650"/>
            <a:ext cx="42603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Diagrama de clases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9" name="Google Shape;89;p18"/>
          <p:cNvSpPr txBox="1"/>
          <p:nvPr>
            <p:ph type="title"/>
          </p:nvPr>
        </p:nvSpPr>
        <p:spPr>
          <a:xfrm>
            <a:off x="4572000" y="674650"/>
            <a:ext cx="42603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Diagramas 4 + 1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90" name="Google Shape;90;p18" title="DiagramaDeClases.drawi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47350"/>
            <a:ext cx="5658424" cy="371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674650"/>
            <a:ext cx="45189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Diagrama de componentes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4992125" y="674650"/>
            <a:ext cx="38403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Diagramas 4 + 1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97" name="Google Shape;97;p19" title="Diagrama de Componentes-Page-1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900" y="1247350"/>
            <a:ext cx="4807274" cy="361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674650"/>
            <a:ext cx="42603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Diagrama de actividad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3" name="Google Shape;103;p20"/>
          <p:cNvSpPr txBox="1"/>
          <p:nvPr>
            <p:ph type="title"/>
          </p:nvPr>
        </p:nvSpPr>
        <p:spPr>
          <a:xfrm>
            <a:off x="4572000" y="674650"/>
            <a:ext cx="42603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Diagramas 4 + 1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25" y="1247350"/>
            <a:ext cx="6243626" cy="331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674650"/>
            <a:ext cx="42603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Diagrama de despliegue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0" name="Google Shape;110;p21"/>
          <p:cNvSpPr txBox="1"/>
          <p:nvPr>
            <p:ph type="title"/>
          </p:nvPr>
        </p:nvSpPr>
        <p:spPr>
          <a:xfrm>
            <a:off x="4572000" y="674650"/>
            <a:ext cx="42603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Diagramas 4 + 1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11" name="Google Shape;111;p21" title="Diagrama de despliegue-Página-1 (2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025" y="1461999"/>
            <a:ext cx="8165948" cy="281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